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60" r:id="rId3"/>
  </p:sldMasterIdLst>
  <p:notesMasterIdLst>
    <p:notesMasterId r:id="rId26"/>
  </p:notesMasterIdLst>
  <p:sldIdLst>
    <p:sldId id="256" r:id="rId4"/>
    <p:sldId id="258" r:id="rId5"/>
    <p:sldId id="261" r:id="rId6"/>
    <p:sldId id="320" r:id="rId7"/>
    <p:sldId id="333" r:id="rId8"/>
    <p:sldId id="334" r:id="rId9"/>
    <p:sldId id="310" r:id="rId10"/>
    <p:sldId id="321" r:id="rId11"/>
    <p:sldId id="322" r:id="rId12"/>
    <p:sldId id="323" r:id="rId13"/>
    <p:sldId id="328" r:id="rId14"/>
    <p:sldId id="329" r:id="rId15"/>
    <p:sldId id="324" r:id="rId16"/>
    <p:sldId id="325" r:id="rId17"/>
    <p:sldId id="327" r:id="rId18"/>
    <p:sldId id="332" r:id="rId19"/>
    <p:sldId id="326" r:id="rId20"/>
    <p:sldId id="311" r:id="rId21"/>
    <p:sldId id="330" r:id="rId22"/>
    <p:sldId id="331" r:id="rId23"/>
    <p:sldId id="290" r:id="rId24"/>
    <p:sldId id="257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94F4-0C4C-4441-B92A-48A7422535E4}" type="datetimeFigureOut">
              <a:rPr lang="zh-CN" altLang="en-US" smtClean="0"/>
              <a:pPr/>
              <a:t>2017/7/26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5B2BB-5C38-4CCE-BEC1-970202CA4D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5B2BB-5C38-4CCE-BEC1-970202CA4DD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97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52E92-F927-4DC9-BF96-CDA5CE525582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51800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5B2BB-5C38-4CCE-BEC1-970202CA4DD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303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278EC-7F72-4285-8F6D-9EFB4323AF72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5103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CN" altLang="en-US" sz="32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>
              <a:defRPr lang="zh-CN" altLang="en-US" sz="28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>
              <a:defRPr lang="zh-CN" altLang="en-US" sz="24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>
              <a:defRPr lang="zh-CN" altLang="en-US" sz="20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>
              <a:defRPr lang="zh-CN" altLang="en-US" sz="20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</a:lstStyle>
          <a:p>
            <a:pPr marL="342900" lvl="0" indent="-3429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dirty="0" smtClean="0"/>
              <a:t>单击此处编辑母版文本样式</a:t>
            </a:r>
          </a:p>
          <a:p>
            <a:pPr marL="742950" lvl="1" indent="-28575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第二级</a:t>
            </a:r>
          </a:p>
          <a:p>
            <a:pPr marL="1143000" lvl="2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dirty="0" smtClean="0"/>
              <a:t>第三级</a:t>
            </a:r>
          </a:p>
          <a:p>
            <a:pPr marL="1600200" lvl="3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第四级</a:t>
            </a:r>
          </a:p>
          <a:p>
            <a:pPr marL="2057400" lvl="4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</a:pPr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82E7AA6-1A11-4F54-B86E-211BB401B0FE}" type="slidenum">
              <a:rPr lang="en-US" altLang="zh-CN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82E7AA6-1A11-4F54-B86E-211BB401B0FE}" type="slidenum">
              <a:rPr lang="en-US" altLang="zh-CN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928926" y="6356350"/>
            <a:ext cx="4071966" cy="365125"/>
          </a:xfr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1400" kern="12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82E7AA6-1A11-4F54-B86E-211BB401B0FE}" type="slidenum">
              <a:rPr lang="en-US" altLang="zh-CN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PPT 标头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1695450"/>
          </a:xfrm>
          <a:prstGeom prst="rect">
            <a:avLst/>
          </a:prstGeom>
        </p:spPr>
      </p:pic>
      <p:pic>
        <p:nvPicPr>
          <p:cNvPr id="8" name="Picture 2" descr="E:\资料\iGroup模板\iGroup 应用文件201309\iGroup Logo\igroup logo 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6407" y="5670586"/>
            <a:ext cx="1169646" cy="111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igroup ppt 封面图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BACC-4831-4511-966B-52FC34425C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资料\iGroup模板\iGroup 应用文件201309\iGroup Logo\igroup logo 英文版全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3496" y="5886586"/>
            <a:ext cx="2232488" cy="900000"/>
          </a:xfrm>
          <a:prstGeom prst="rect">
            <a:avLst/>
          </a:prstGeom>
          <a:noFill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marL="74295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第二级</a:t>
            </a:r>
          </a:p>
          <a:p>
            <a:pPr marL="114300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dirty="0" smtClean="0"/>
              <a:t>第三级</a:t>
            </a:r>
          </a:p>
          <a:p>
            <a:pPr marL="160020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第四级</a:t>
            </a:r>
          </a:p>
          <a:p>
            <a:pPr marL="2057400" lvl="4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</a:pPr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786050" y="6356350"/>
            <a:ext cx="40719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1400" kern="12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 smtClean="0"/>
              <a:t>iGroup</a:t>
            </a:r>
            <a:r>
              <a:rPr lang="zh-CN" altLang="en-US" dirty="0" smtClean="0"/>
              <a:t>中国</a:t>
            </a:r>
            <a:r>
              <a:rPr lang="en-US" altLang="zh-CN" dirty="0" smtClean="0"/>
              <a:t>·</a:t>
            </a:r>
            <a:r>
              <a:rPr lang="zh-CN" altLang="en-US" dirty="0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15272" y="6356350"/>
            <a:ext cx="97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E7AA6-1A11-4F54-B86E-211BB401B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Documents and Settings\Lycia\桌面\图片1_副本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53526" cy="609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0" fontAlgn="base" latinLnBrk="0" hangingPunct="0">
        <a:spcBef>
          <a:spcPct val="0"/>
        </a:spcBef>
        <a:spcAft>
          <a:spcPct val="0"/>
        </a:spcAft>
        <a:buNone/>
        <a:defRPr lang="zh-CN" altLang="en-US" sz="40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32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8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4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0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000" kern="1200" dirty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roup.com.cn/" TargetMode="External"/><Relationship Id="rId2" Type="http://schemas.openxmlformats.org/officeDocument/2006/relationships/hyperlink" Target="mailto:info@igroup.com.c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8072494" cy="1470025"/>
          </a:xfrm>
        </p:spPr>
        <p:txBody>
          <a:bodyPr/>
          <a:lstStyle/>
          <a:p>
            <a: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出版社</a:t>
            </a:r>
            <a: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电子期刊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副标题 4"/>
          <p:cNvSpPr txBox="1">
            <a:spLocks/>
          </p:cNvSpPr>
          <p:nvPr/>
        </p:nvSpPr>
        <p:spPr>
          <a:xfrm>
            <a:off x="1371600" y="4391025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iGroup ·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2017.7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68" y="1631732"/>
            <a:ext cx="8324255" cy="3838581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/>
              <a:t>APS</a:t>
            </a:r>
            <a:r>
              <a:rPr sz="3200" dirty="0" smtClean="0"/>
              <a:t>期刊界面</a:t>
            </a:r>
            <a:endParaRPr lang="zh-CN" altLang="en-US" sz="3200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10</a:t>
            </a:fld>
            <a:endParaRPr lang="en-US"/>
          </a:p>
        </p:txBody>
      </p:sp>
      <p:sp>
        <p:nvSpPr>
          <p:cNvPr id="8" name="圆角矩形 7"/>
          <p:cNvSpPr/>
          <p:nvPr/>
        </p:nvSpPr>
        <p:spPr>
          <a:xfrm>
            <a:off x="2768646" y="2500306"/>
            <a:ext cx="571504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903254" y="3004362"/>
            <a:ext cx="1571636" cy="928694"/>
          </a:xfrm>
          <a:prstGeom prst="callout2">
            <a:avLst>
              <a:gd name="adj1" fmla="val 20313"/>
              <a:gd name="adj2" fmla="val 101453"/>
              <a:gd name="adj3" fmla="val 20313"/>
              <a:gd name="adj4" fmla="val 115299"/>
              <a:gd name="adj5" fmla="val -20476"/>
              <a:gd name="adj6" fmla="val 130323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点此可查看每本期刊的简介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119603" y="1586002"/>
            <a:ext cx="1857388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327112" y="2500306"/>
            <a:ext cx="496646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线形标注 2(无边框) 12"/>
          <p:cNvSpPr/>
          <p:nvPr/>
        </p:nvSpPr>
        <p:spPr>
          <a:xfrm>
            <a:off x="4355976" y="2285992"/>
            <a:ext cx="1143008" cy="42862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66803"/>
              <a:gd name="adj6" fmla="val -4543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高级检索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831816" y="1678582"/>
            <a:ext cx="500066" cy="21431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线形标注 2(无边框) 15"/>
          <p:cNvSpPr/>
          <p:nvPr/>
        </p:nvSpPr>
        <p:spPr>
          <a:xfrm>
            <a:off x="1689072" y="1392830"/>
            <a:ext cx="1143008" cy="42862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66803"/>
              <a:gd name="adj6" fmla="val -4543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选择期刊</a:t>
            </a:r>
          </a:p>
        </p:txBody>
      </p:sp>
      <p:sp>
        <p:nvSpPr>
          <p:cNvPr id="17" name="线形标注 2(无边框) 16"/>
          <p:cNvSpPr/>
          <p:nvPr/>
        </p:nvSpPr>
        <p:spPr>
          <a:xfrm>
            <a:off x="7215206" y="1000108"/>
            <a:ext cx="1714512" cy="42862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134358"/>
              <a:gd name="adj6" fmla="val -48103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快速检索栏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11</a:t>
            </a:fld>
            <a:endParaRPr lang="en-US"/>
          </a:p>
        </p:txBody>
      </p:sp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57256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 smtClean="0"/>
              <a:t>APS</a:t>
            </a:r>
            <a:r>
              <a:rPr sz="3200" dirty="0" smtClean="0"/>
              <a:t>期刊浏览</a:t>
            </a:r>
            <a:endParaRPr lang="zh-CN" altLang="en-US" sz="3200" dirty="0"/>
          </a:p>
        </p:txBody>
      </p:sp>
      <p:pic>
        <p:nvPicPr>
          <p:cNvPr id="49154" name="Picture 2" descr="C:\Documents and Settings\Lycia\桌面\APS Journals1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286250" cy="44958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圆角矩形 7"/>
          <p:cNvSpPr/>
          <p:nvPr/>
        </p:nvSpPr>
        <p:spPr>
          <a:xfrm>
            <a:off x="928662" y="1428736"/>
            <a:ext cx="2071702" cy="421484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3857620" y="1714488"/>
            <a:ext cx="2928958" cy="164307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57322"/>
              <a:gd name="adj6" fmla="val -2973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Journals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”下拉选项中选择一份期刊，以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PHYSICAL REVIEW A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为例</a:t>
            </a:r>
            <a:endParaRPr lang="en-US" altLang="zh-CN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9155" name="Picture 3" descr="C:\Documents and Settings\Lycia\桌面\Physical Review A_副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0274" y="3857628"/>
            <a:ext cx="5163726" cy="2047863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右箭头 10"/>
          <p:cNvSpPr/>
          <p:nvPr/>
        </p:nvSpPr>
        <p:spPr>
          <a:xfrm>
            <a:off x="3143240" y="4214818"/>
            <a:ext cx="714380" cy="2857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线形标注 2(无边框) 11"/>
          <p:cNvSpPr/>
          <p:nvPr/>
        </p:nvSpPr>
        <p:spPr>
          <a:xfrm>
            <a:off x="5643570" y="4714884"/>
            <a:ext cx="1643074" cy="78581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41802"/>
              <a:gd name="adj6" fmla="val -5656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点击可选择近期期刊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12</a:t>
            </a:fld>
            <a:endParaRPr lang="en-US"/>
          </a:p>
        </p:txBody>
      </p:sp>
      <p:pic>
        <p:nvPicPr>
          <p:cNvPr id="50178" name="Picture 2" descr="E:\资料\APS\产品资料\素材\Physical Review 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1584000" cy="461880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57256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 smtClean="0"/>
              <a:t>APS</a:t>
            </a:r>
            <a:r>
              <a:rPr sz="3200" dirty="0" smtClean="0"/>
              <a:t>期刊浏览</a:t>
            </a:r>
            <a:endParaRPr lang="zh-CN" altLang="en-US" sz="3200" dirty="0"/>
          </a:p>
        </p:txBody>
      </p:sp>
      <p:sp>
        <p:nvSpPr>
          <p:cNvPr id="8" name="圆角矩形 7"/>
          <p:cNvSpPr/>
          <p:nvPr/>
        </p:nvSpPr>
        <p:spPr>
          <a:xfrm>
            <a:off x="785786" y="5286388"/>
            <a:ext cx="1857388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4714876" y="4071942"/>
            <a:ext cx="3071834" cy="128588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36307"/>
              <a:gd name="adj6" fmla="val -2581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页面底端灰色区域，可查询现刊及早期期刊，以及该刊的影响因子情况等内容</a:t>
            </a:r>
            <a:endParaRPr lang="en-US" altLang="zh-CN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300415"/>
            <a:ext cx="7429500" cy="48577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右箭头 10"/>
          <p:cNvSpPr/>
          <p:nvPr/>
        </p:nvSpPr>
        <p:spPr>
          <a:xfrm rot="16200000">
            <a:off x="2000232" y="4357694"/>
            <a:ext cx="785818" cy="3571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Lycia\桌面\APS Journals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3153" y="1520968"/>
            <a:ext cx="5409375" cy="2664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8581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APS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期刊检索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13</a:t>
            </a:fld>
            <a:endParaRPr lang="en-US"/>
          </a:p>
        </p:txBody>
      </p:sp>
      <p:sp>
        <p:nvSpPr>
          <p:cNvPr id="10" name="圆角矩形 9"/>
          <p:cNvSpPr/>
          <p:nvPr/>
        </p:nvSpPr>
        <p:spPr>
          <a:xfrm>
            <a:off x="6326338" y="1500174"/>
            <a:ext cx="1857388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线形标注 2(无边框) 10"/>
          <p:cNvSpPr/>
          <p:nvPr/>
        </p:nvSpPr>
        <p:spPr>
          <a:xfrm>
            <a:off x="425088" y="2030966"/>
            <a:ext cx="3194797" cy="2163934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-15959"/>
              <a:gd name="adj6" fmla="val 18493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输入期刊名、卷、页码、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DOI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等基本信息，以期刊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PHYSICAL REVIEW A</a:t>
            </a: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中的一篇文章为例，输入期刊名、卷号等，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Phys. Rev. A 89, 023804</a:t>
            </a:r>
          </a:p>
        </p:txBody>
      </p:sp>
      <p:sp>
        <p:nvSpPr>
          <p:cNvPr id="14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快速检索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7754" y="3030222"/>
            <a:ext cx="5372310" cy="3024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5" name="下箭头 14"/>
          <p:cNvSpPr/>
          <p:nvPr/>
        </p:nvSpPr>
        <p:spPr>
          <a:xfrm>
            <a:off x="6286512" y="2143116"/>
            <a:ext cx="285752" cy="5715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线形标注 2(无边框) 15"/>
          <p:cNvSpPr/>
          <p:nvPr/>
        </p:nvSpPr>
        <p:spPr>
          <a:xfrm>
            <a:off x="3779067" y="5419468"/>
            <a:ext cx="1643074" cy="78581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41802"/>
              <a:gd name="adj6" fmla="val -44508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得到所需文章，点击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PDF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下载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14</a:t>
            </a:fld>
            <a:endParaRPr 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APS</a:t>
            </a: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快速检索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714488"/>
            <a:ext cx="3067050" cy="4572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2"/>
            <a:ext cx="6167623" cy="3448041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圆角矩形 9"/>
          <p:cNvSpPr/>
          <p:nvPr/>
        </p:nvSpPr>
        <p:spPr>
          <a:xfrm>
            <a:off x="5429256" y="1714488"/>
            <a:ext cx="357190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5500694" y="2214554"/>
            <a:ext cx="285752" cy="5715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线形标注 2(无边框) 11"/>
          <p:cNvSpPr/>
          <p:nvPr/>
        </p:nvSpPr>
        <p:spPr>
          <a:xfrm>
            <a:off x="7143768" y="2214554"/>
            <a:ext cx="1714512" cy="257176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46574"/>
              <a:gd name="adj6" fmla="val -71117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点击快速检索下拉符号，得到检索框，可根据作者、摘要、文章名等各种信息检索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Lycia\桌面\APS Journals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5409375" cy="2664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15</a:t>
            </a:fld>
            <a:endParaRPr 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高级检索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071538" y="3000372"/>
            <a:ext cx="357190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Documents and Settings\Lycia\桌面\APS Journals - Search_副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000108"/>
            <a:ext cx="5000660" cy="505906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线形标注 2(无边框) 11"/>
          <p:cNvSpPr/>
          <p:nvPr/>
        </p:nvSpPr>
        <p:spPr>
          <a:xfrm>
            <a:off x="6000760" y="4143380"/>
            <a:ext cx="1714512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53245"/>
              <a:gd name="adj6" fmla="val -5156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可对搜索范围进一步筛选</a:t>
            </a:r>
          </a:p>
        </p:txBody>
      </p:sp>
      <p:sp>
        <p:nvSpPr>
          <p:cNvPr id="14" name="右箭头 13"/>
          <p:cNvSpPr/>
          <p:nvPr/>
        </p:nvSpPr>
        <p:spPr>
          <a:xfrm>
            <a:off x="2357422" y="3000372"/>
            <a:ext cx="1071570" cy="3571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3786182" y="2214554"/>
            <a:ext cx="1285884" cy="378621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16</a:t>
            </a:fld>
            <a:endParaRPr 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高级检索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2050" name="Picture 2" descr="C:\Documents and Settings\Lycia\桌面\APS Journals - Search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8072494" cy="244308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3643314"/>
            <a:ext cx="212394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圆角矩形 12"/>
          <p:cNvSpPr/>
          <p:nvPr/>
        </p:nvSpPr>
        <p:spPr>
          <a:xfrm>
            <a:off x="642910" y="3571876"/>
            <a:ext cx="2143140" cy="7143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 rot="5400000">
            <a:off x="2250265" y="2964653"/>
            <a:ext cx="428628" cy="21431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线形标注 2(无边框) 14"/>
          <p:cNvSpPr/>
          <p:nvPr/>
        </p:nvSpPr>
        <p:spPr>
          <a:xfrm>
            <a:off x="2357422" y="4786322"/>
            <a:ext cx="1714512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53245"/>
              <a:gd name="adj6" fmla="val -5156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可选择对搜索结果进行排序</a:t>
            </a:r>
          </a:p>
        </p:txBody>
      </p:sp>
      <p:sp>
        <p:nvSpPr>
          <p:cNvPr id="17" name="右箭头 16"/>
          <p:cNvSpPr/>
          <p:nvPr/>
        </p:nvSpPr>
        <p:spPr>
          <a:xfrm rot="5400000">
            <a:off x="3964777" y="2821777"/>
            <a:ext cx="428628" cy="21431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线形标注 2(无边框) 17"/>
          <p:cNvSpPr/>
          <p:nvPr/>
        </p:nvSpPr>
        <p:spPr>
          <a:xfrm>
            <a:off x="5286380" y="4714884"/>
            <a:ext cx="1714512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53245"/>
              <a:gd name="adj6" fmla="val -5156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选择检索领域，多种选择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357562"/>
            <a:ext cx="161855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圆角矩形 15"/>
          <p:cNvSpPr/>
          <p:nvPr/>
        </p:nvSpPr>
        <p:spPr>
          <a:xfrm>
            <a:off x="2714612" y="3286124"/>
            <a:ext cx="1643074" cy="178595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右箭头 18"/>
          <p:cNvSpPr/>
          <p:nvPr/>
        </p:nvSpPr>
        <p:spPr>
          <a:xfrm rot="5400000">
            <a:off x="8179619" y="2750339"/>
            <a:ext cx="428628" cy="21431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100211"/>
            <a:ext cx="5760000" cy="111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线形标注 2(无边框) 19"/>
          <p:cNvSpPr/>
          <p:nvPr/>
        </p:nvSpPr>
        <p:spPr>
          <a:xfrm>
            <a:off x="7429488" y="4429132"/>
            <a:ext cx="1428792" cy="642942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76948"/>
              <a:gd name="adj6" fmla="val -4836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增加检索项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2714612" y="3000372"/>
            <a:ext cx="5929354" cy="92869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1" animBg="1"/>
      <p:bldP spid="14" grpId="2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6" grpId="0" animBg="1"/>
      <p:bldP spid="16" grpId="1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7593103" cy="217170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17</a:t>
            </a:fld>
            <a:endParaRPr lang="en-US"/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8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高级检索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4929190" y="1214422"/>
            <a:ext cx="3714776" cy="164307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105056"/>
              <a:gd name="adj6" fmla="val -33579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以文章“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Effective dissipation and </a:t>
            </a:r>
            <a:r>
              <a:rPr lang="en-US" altLang="zh-CN" dirty="0" err="1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nonlocality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induced by </a:t>
            </a:r>
            <a:r>
              <a:rPr lang="en-US" altLang="zh-CN" dirty="0" err="1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nonparaxiality</a:t>
            </a: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”为例，选择“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Title</a:t>
            </a: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”，输入文章名</a:t>
            </a:r>
            <a:endParaRPr lang="en-US" altLang="zh-CN" dirty="0" smtClean="0">
              <a:solidFill>
                <a:prstClr val="black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428860" y="2928934"/>
            <a:ext cx="5286412" cy="42862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143380"/>
            <a:ext cx="5429288" cy="243343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下箭头 12"/>
          <p:cNvSpPr/>
          <p:nvPr/>
        </p:nvSpPr>
        <p:spPr>
          <a:xfrm>
            <a:off x="4429124" y="3643314"/>
            <a:ext cx="285752" cy="5715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线形标注 2(无边框) 13"/>
          <p:cNvSpPr/>
          <p:nvPr/>
        </p:nvSpPr>
        <p:spPr>
          <a:xfrm>
            <a:off x="6572264" y="5214950"/>
            <a:ext cx="1714512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51497"/>
              <a:gd name="adj6" fmla="val -3645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得到搜索结果，点击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PDF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阅读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2100712" y="2040489"/>
            <a:ext cx="4194319" cy="888445"/>
            <a:chOff x="4247964" y="2057753"/>
            <a:chExt cx="4195327" cy="888157"/>
          </a:xfrm>
        </p:grpSpPr>
        <p:sp>
          <p:nvSpPr>
            <p:cNvPr id="7" name="TextBox 6"/>
            <p:cNvSpPr txBox="1"/>
            <p:nvPr/>
          </p:nvSpPr>
          <p:spPr>
            <a:xfrm>
              <a:off x="5003796" y="2057753"/>
              <a:ext cx="2305993" cy="4615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出版社介绍</a:t>
              </a:r>
            </a:p>
          </p:txBody>
        </p:sp>
        <p:sp>
          <p:nvSpPr>
            <p:cNvPr id="8" name="圆角矩形​​ 10"/>
            <p:cNvSpPr/>
            <p:nvPr/>
          </p:nvSpPr>
          <p:spPr>
            <a:xfrm>
              <a:off x="4247964" y="2133928"/>
              <a:ext cx="647856" cy="647490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16700">
                  <a:srgbClr val="00B0F0"/>
                </a:gs>
                <a:gs pos="100000">
                  <a:srgbClr val="0070C0"/>
                </a:gs>
              </a:gsLst>
              <a:lin ang="16200000" scaled="0"/>
              <a:tileRect/>
            </a:gradFill>
            <a:ln w="254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1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3323" y="2576698"/>
              <a:ext cx="3429968" cy="3692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学会、期刊及品质说明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2100713" y="3429000"/>
            <a:ext cx="4494081" cy="812247"/>
            <a:chOff x="4247964" y="2057753"/>
            <a:chExt cx="4494207" cy="811369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003661" y="2057753"/>
              <a:ext cx="2921074" cy="46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数据库使用说明</a:t>
              </a:r>
            </a:p>
          </p:txBody>
        </p:sp>
        <p:sp>
          <p:nvSpPr>
            <p:cNvPr id="12" name="圆角矩形​​ 18"/>
            <p:cNvSpPr/>
            <p:nvPr/>
          </p:nvSpPr>
          <p:spPr>
            <a:xfrm>
              <a:off x="4247964" y="2133871"/>
              <a:ext cx="647719" cy="6470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6700">
                  <a:srgbClr val="A7C46E"/>
                </a:gs>
                <a:gs pos="100000">
                  <a:schemeClr val="accent3">
                    <a:lumMod val="75000"/>
                  </a:schemeClr>
                </a:gs>
              </a:gsLst>
              <a:lin ang="16200000" scaled="0"/>
              <a:tileRect/>
            </a:gradFill>
            <a:ln w="25400" cap="flat" cmpd="sng" algn="ctr">
              <a:solidFill>
                <a:srgbClr val="A7C46E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2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13160" y="2500189"/>
              <a:ext cx="3729011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lvl="1"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主页简介、文献索引介绍</a:t>
              </a:r>
              <a:endPara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" name="组合 20"/>
          <p:cNvGrpSpPr>
            <a:grpSpLocks/>
          </p:cNvGrpSpPr>
          <p:nvPr/>
        </p:nvGrpSpPr>
        <p:grpSpPr bwMode="auto">
          <a:xfrm>
            <a:off x="2096301" y="4759895"/>
            <a:ext cx="4936509" cy="812245"/>
            <a:chOff x="4247964" y="2057753"/>
            <a:chExt cx="4936947" cy="811368"/>
          </a:xfrm>
        </p:grpSpPr>
        <p:sp>
          <p:nvSpPr>
            <p:cNvPr id="15" name="TextBox 14"/>
            <p:cNvSpPr txBox="1"/>
            <p:nvPr/>
          </p:nvSpPr>
          <p:spPr>
            <a:xfrm>
              <a:off x="5003681" y="2057753"/>
              <a:ext cx="1997840" cy="461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其它信息</a:t>
              </a:r>
              <a:endPara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圆角矩形​​ 22"/>
            <p:cNvSpPr/>
            <p:nvPr/>
          </p:nvSpPr>
          <p:spPr>
            <a:xfrm>
              <a:off x="4247964" y="2133871"/>
              <a:ext cx="647757" cy="647000"/>
            </a:xfrm>
            <a:prstGeom prst="roundRect">
              <a:avLst/>
            </a:prstGeom>
            <a:gradFill flip="none" rotWithShape="1">
              <a:gsLst>
                <a:gs pos="1000">
                  <a:schemeClr val="accent6">
                    <a:lumMod val="40000"/>
                    <a:lumOff val="60000"/>
                  </a:schemeClr>
                </a:gs>
                <a:gs pos="16700">
                  <a:srgbClr val="F8A662"/>
                </a:gs>
                <a:gs pos="100000">
                  <a:srgbClr val="EF720B"/>
                </a:gs>
              </a:gsLst>
              <a:lin ang="16200000" scaled="0"/>
              <a:tileRect/>
            </a:gradFill>
            <a:ln w="25400" cap="flat" cmpd="sng" algn="ctr">
              <a:solidFill>
                <a:srgbClr val="F8A764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3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3206" y="2500188"/>
              <a:ext cx="4171705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页面其它信息、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RSS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订阅服务介绍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8" name="直接连接符​​ 29"/>
          <p:cNvCxnSpPr>
            <a:cxnSpLocks noChangeShapeType="1"/>
          </p:cNvCxnSpPr>
          <p:nvPr/>
        </p:nvCxnSpPr>
        <p:spPr bwMode="auto">
          <a:xfrm flipH="1">
            <a:off x="644555" y="1506519"/>
            <a:ext cx="7988300" cy="0"/>
          </a:xfrm>
          <a:prstGeom prst="line">
            <a:avLst/>
          </a:prstGeom>
          <a:noFill/>
          <a:ln w="9525" algn="ctr">
            <a:solidFill>
              <a:srgbClr val="54C863"/>
            </a:solidFill>
            <a:round/>
            <a:headEnd/>
            <a:tailEnd/>
          </a:ln>
        </p:spPr>
      </p:cxnSp>
      <p:sp>
        <p:nvSpPr>
          <p:cNvPr id="19" name="标题 24"/>
          <p:cNvSpPr txBox="1">
            <a:spLocks/>
          </p:cNvSpPr>
          <p:nvPr/>
        </p:nvSpPr>
        <p:spPr bwMode="auto">
          <a:xfrm>
            <a:off x="357158" y="714356"/>
            <a:ext cx="8229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提纲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 rtl="0"/>
              <a:t>18</a:t>
            </a:fld>
            <a:endParaRPr lang="zh-CN" altLang="en-US" sz="1200" kern="120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iGroup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中国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·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长煦信息技术咨询（上海）有限公司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19</a:t>
            </a:fld>
            <a:endParaRPr lang="en-US"/>
          </a:p>
        </p:txBody>
      </p:sp>
      <p:pic>
        <p:nvPicPr>
          <p:cNvPr id="4" name="Picture 2" descr="E:\资料\APS\产品资料\素材\Physical Review 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1584000" cy="461880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圆角矩形 5"/>
          <p:cNvSpPr/>
          <p:nvPr/>
        </p:nvSpPr>
        <p:spPr>
          <a:xfrm>
            <a:off x="1000100" y="5214950"/>
            <a:ext cx="1714512" cy="78581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 rot="16200000">
            <a:off x="2143108" y="4500570"/>
            <a:ext cx="714380" cy="2857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noProof="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期刊页面其它信息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" name="线形标注 2(无边框) 4"/>
          <p:cNvSpPr/>
          <p:nvPr/>
        </p:nvSpPr>
        <p:spPr>
          <a:xfrm>
            <a:off x="3714744" y="4572008"/>
            <a:ext cx="2143140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84600"/>
              <a:gd name="adj6" fmla="val -4534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期刊页面底端提供多种信息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8545934" cy="174308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圆角矩形 11"/>
          <p:cNvSpPr/>
          <p:nvPr/>
        </p:nvSpPr>
        <p:spPr>
          <a:xfrm>
            <a:off x="500034" y="2500306"/>
            <a:ext cx="1214446" cy="164307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线形标注 2(无边框) 13"/>
          <p:cNvSpPr/>
          <p:nvPr/>
        </p:nvSpPr>
        <p:spPr>
          <a:xfrm>
            <a:off x="2428860" y="2000240"/>
            <a:ext cx="1785950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132967"/>
              <a:gd name="adj6" fmla="val -4010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作者投稿、获得免费资源等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4214810" y="3214686"/>
            <a:ext cx="1285884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线形标注 2(无边框) 17"/>
          <p:cNvSpPr/>
          <p:nvPr/>
        </p:nvSpPr>
        <p:spPr>
          <a:xfrm>
            <a:off x="5857884" y="1928802"/>
            <a:ext cx="1785950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132967"/>
              <a:gd name="adj6" fmla="val -4010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图书馆员获取使用统计报告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5" grpId="0" animBg="1"/>
      <p:bldP spid="12" grpId="0" animBg="1"/>
      <p:bldP spid="14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5"/>
          <p:cNvGrpSpPr>
            <a:grpSpLocks/>
          </p:cNvGrpSpPr>
          <p:nvPr/>
        </p:nvGrpSpPr>
        <p:grpSpPr bwMode="auto">
          <a:xfrm>
            <a:off x="2100713" y="2040489"/>
            <a:ext cx="4194318" cy="888445"/>
            <a:chOff x="4247964" y="2057753"/>
            <a:chExt cx="4195326" cy="888157"/>
          </a:xfrm>
        </p:grpSpPr>
        <p:sp>
          <p:nvSpPr>
            <p:cNvPr id="7" name="TextBox 6"/>
            <p:cNvSpPr txBox="1"/>
            <p:nvPr/>
          </p:nvSpPr>
          <p:spPr>
            <a:xfrm>
              <a:off x="5003796" y="2057753"/>
              <a:ext cx="2305993" cy="4615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出版社介绍</a:t>
              </a:r>
            </a:p>
          </p:txBody>
        </p:sp>
        <p:sp>
          <p:nvSpPr>
            <p:cNvPr id="8" name="圆角矩形​​ 10"/>
            <p:cNvSpPr/>
            <p:nvPr/>
          </p:nvSpPr>
          <p:spPr>
            <a:xfrm>
              <a:off x="4247964" y="2133928"/>
              <a:ext cx="647856" cy="647490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16700">
                  <a:srgbClr val="00B0F0"/>
                </a:gs>
                <a:gs pos="100000">
                  <a:srgbClr val="0070C0"/>
                </a:gs>
              </a:gsLst>
              <a:lin ang="16200000" scaled="0"/>
              <a:tileRect/>
            </a:gradFill>
            <a:ln w="254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1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3322" y="2576698"/>
              <a:ext cx="3429968" cy="3692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学会、期刊及品质说明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16"/>
          <p:cNvGrpSpPr>
            <a:grpSpLocks/>
          </p:cNvGrpSpPr>
          <p:nvPr/>
        </p:nvGrpSpPr>
        <p:grpSpPr bwMode="auto">
          <a:xfrm>
            <a:off x="2100713" y="3429000"/>
            <a:ext cx="4494080" cy="812247"/>
            <a:chOff x="4247964" y="2057753"/>
            <a:chExt cx="4494206" cy="811369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003661" y="2057753"/>
              <a:ext cx="2921074" cy="46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数据库使用说明</a:t>
              </a:r>
            </a:p>
          </p:txBody>
        </p:sp>
        <p:sp>
          <p:nvSpPr>
            <p:cNvPr id="12" name="圆角矩形​​ 18"/>
            <p:cNvSpPr/>
            <p:nvPr/>
          </p:nvSpPr>
          <p:spPr>
            <a:xfrm>
              <a:off x="4247964" y="2133871"/>
              <a:ext cx="647719" cy="6470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6700">
                  <a:srgbClr val="A7C46E"/>
                </a:gs>
                <a:gs pos="100000">
                  <a:schemeClr val="accent3">
                    <a:lumMod val="75000"/>
                  </a:schemeClr>
                </a:gs>
              </a:gsLst>
              <a:lin ang="16200000" scaled="0"/>
              <a:tileRect/>
            </a:gradFill>
            <a:ln w="25400" cap="flat" cmpd="sng" algn="ctr">
              <a:solidFill>
                <a:srgbClr val="A7C46E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2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13160" y="2500189"/>
              <a:ext cx="3729010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lvl="1"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主页简介、文献索引介绍</a:t>
              </a:r>
              <a:endPara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4" name="组合 20"/>
          <p:cNvGrpSpPr>
            <a:grpSpLocks/>
          </p:cNvGrpSpPr>
          <p:nvPr/>
        </p:nvGrpSpPr>
        <p:grpSpPr bwMode="auto">
          <a:xfrm>
            <a:off x="2096300" y="4759895"/>
            <a:ext cx="4936511" cy="812245"/>
            <a:chOff x="4247964" y="2057753"/>
            <a:chExt cx="4936949" cy="811368"/>
          </a:xfrm>
        </p:grpSpPr>
        <p:sp>
          <p:nvSpPr>
            <p:cNvPr id="15" name="TextBox 14"/>
            <p:cNvSpPr txBox="1"/>
            <p:nvPr/>
          </p:nvSpPr>
          <p:spPr>
            <a:xfrm>
              <a:off x="5003681" y="2057753"/>
              <a:ext cx="1997840" cy="461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其它信息</a:t>
              </a:r>
              <a:endPara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圆角矩形​​ 22"/>
            <p:cNvSpPr/>
            <p:nvPr/>
          </p:nvSpPr>
          <p:spPr>
            <a:xfrm>
              <a:off x="4247964" y="2133871"/>
              <a:ext cx="647757" cy="647000"/>
            </a:xfrm>
            <a:prstGeom prst="roundRect">
              <a:avLst/>
            </a:prstGeom>
            <a:gradFill flip="none" rotWithShape="1">
              <a:gsLst>
                <a:gs pos="1000">
                  <a:schemeClr val="accent6">
                    <a:lumMod val="40000"/>
                    <a:lumOff val="60000"/>
                  </a:schemeClr>
                </a:gs>
                <a:gs pos="16700">
                  <a:srgbClr val="F8A662"/>
                </a:gs>
                <a:gs pos="100000">
                  <a:srgbClr val="EF720B"/>
                </a:gs>
              </a:gsLst>
              <a:lin ang="16200000" scaled="0"/>
              <a:tileRect/>
            </a:gradFill>
            <a:ln w="25400" cap="flat" cmpd="sng" algn="ctr">
              <a:solidFill>
                <a:srgbClr val="F8A764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3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3207" y="2500188"/>
              <a:ext cx="4171706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页面其它信息、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RSS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订阅服务介绍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8" name="直接连接符​​ 29"/>
          <p:cNvCxnSpPr>
            <a:cxnSpLocks noChangeShapeType="1"/>
          </p:cNvCxnSpPr>
          <p:nvPr/>
        </p:nvCxnSpPr>
        <p:spPr bwMode="auto">
          <a:xfrm flipH="1">
            <a:off x="644555" y="1506519"/>
            <a:ext cx="7988300" cy="0"/>
          </a:xfrm>
          <a:prstGeom prst="line">
            <a:avLst/>
          </a:prstGeom>
          <a:noFill/>
          <a:ln w="9525" algn="ctr">
            <a:solidFill>
              <a:srgbClr val="54C863"/>
            </a:solidFill>
            <a:round/>
            <a:headEnd/>
            <a:tailEnd/>
          </a:ln>
        </p:spPr>
      </p:cxnSp>
      <p:sp>
        <p:nvSpPr>
          <p:cNvPr id="19" name="标题 24"/>
          <p:cNvSpPr txBox="1">
            <a:spLocks/>
          </p:cNvSpPr>
          <p:nvPr/>
        </p:nvSpPr>
        <p:spPr bwMode="auto">
          <a:xfrm>
            <a:off x="357158" y="714356"/>
            <a:ext cx="8229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提纲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 rtl="0"/>
              <a:t>2</a:t>
            </a:fld>
            <a:endParaRPr lang="zh-CN" altLang="en-US" sz="1200" kern="120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iGroup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中国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·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长煦信息技术咨询（上海）有限公司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Lycia\桌面\APS Journals - RSS Feeds for APS Journals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975507"/>
            <a:ext cx="6500858" cy="437290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20</a:t>
            </a:fld>
            <a:endParaRPr lang="en-US"/>
          </a:p>
        </p:txBody>
      </p:sp>
      <p:sp>
        <p:nvSpPr>
          <p:cNvPr id="5" name="圆角矩形 4"/>
          <p:cNvSpPr/>
          <p:nvPr/>
        </p:nvSpPr>
        <p:spPr>
          <a:xfrm>
            <a:off x="1142976" y="2357430"/>
            <a:ext cx="428628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线形标注 2(无边框) 5"/>
          <p:cNvSpPr/>
          <p:nvPr/>
        </p:nvSpPr>
        <p:spPr>
          <a:xfrm>
            <a:off x="2571736" y="3071810"/>
            <a:ext cx="2500330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49186"/>
              <a:gd name="adj6" fmla="val -3851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选择需要订阅的项目，点击订阅图标</a:t>
            </a: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RSS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订阅服务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8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方法：点击页面上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RSS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订阅图标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428628" cy="40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143116"/>
            <a:ext cx="3648075" cy="63817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下箭头 12"/>
          <p:cNvSpPr/>
          <p:nvPr/>
        </p:nvSpPr>
        <p:spPr>
          <a:xfrm rot="16200000">
            <a:off x="2821770" y="2035958"/>
            <a:ext cx="250033" cy="10358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 flipH="1">
            <a:off x="3500430" y="2214554"/>
            <a:ext cx="3633814" cy="64294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线形标注 2(无边框) 14"/>
          <p:cNvSpPr/>
          <p:nvPr/>
        </p:nvSpPr>
        <p:spPr>
          <a:xfrm>
            <a:off x="5362555" y="3455862"/>
            <a:ext cx="3571900" cy="221457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26617"/>
              <a:gd name="adj6" fmla="val -34109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IE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浏览器加载弹出的页面，或者将弹出页面的网址复制到电脑中的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RSS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阅读软件上，增加订阅选项，即可通过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IE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浏览器或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RSS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阅读软件浏览订阅内容。</a:t>
            </a:r>
            <a:endParaRPr lang="zh-CN" altLang="en-US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857224" y="2357430"/>
            <a:ext cx="777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请合理使用资源，注意知识产权的保护。</a:t>
            </a:r>
          </a:p>
          <a:p>
            <a:pPr>
              <a:spcBef>
                <a:spcPct val="20000"/>
              </a:spcBef>
            </a:pP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20000"/>
              </a:spcBef>
            </a:pP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ct val="20000"/>
              </a:spcBef>
            </a:pP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请不要使用下载软件进行下载，请不要进行系统性下载。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28596" y="928670"/>
            <a:ext cx="8229600" cy="79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合理使用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286000"/>
            <a:ext cx="9144000" cy="3581400"/>
          </a:xfrm>
          <a:prstGeom prst="rect">
            <a:avLst/>
          </a:prstGeom>
          <a:solidFill>
            <a:srgbClr val="FFE9A3">
              <a:alpha val="4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FFCC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2938" y="1500188"/>
            <a:ext cx="47243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系列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数据库在国内由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iGroup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公司代理，</a:t>
            </a:r>
          </a:p>
          <a:p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请就近联系以下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iGroup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各代表处。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09613" y="2500313"/>
            <a:ext cx="373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iGroup 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· </a:t>
            </a:r>
            <a:r>
              <a:rPr lang="zh-CN" altLang="en-US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中国</a:t>
            </a:r>
          </a:p>
          <a:p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Email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hlinkClick r:id="rId2"/>
              </a:rPr>
              <a:t>info@igroup.com.cn</a:t>
            </a:r>
            <a:endParaRPr lang="en-US" altLang="zh-CN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09613" y="3286125"/>
            <a:ext cx="36480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上海：上海市斜土路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2899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号甲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栋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601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（光启文化广场）</a:t>
            </a:r>
            <a:endParaRPr lang="en-US" altLang="zh-CN" sz="16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021-64454595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8032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57750" y="4505325"/>
            <a:ext cx="3657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西安：西安市碑林区友谊西路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236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号华豪丽晶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号楼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1612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室座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806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室 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(710043) 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029-89353458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029-89353458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09613" y="4505325"/>
            <a:ext cx="365760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广州：越秀区东风中路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318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号嘉业大厦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2705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室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(510030)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020-83274076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020-83274078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857750" y="3286125"/>
            <a:ext cx="37147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北京：海淀区知春路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号学院国际大厦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1213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室（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100083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） 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010-82331971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010-82331961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714875" y="6273800"/>
            <a:ext cx="4214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更多内容，请访问</a:t>
            </a:r>
            <a:r>
              <a:rPr lang="en-US" altLang="zh-CN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www.igroup.com.cn</a:t>
            </a:r>
            <a:endParaRPr lang="en-US" altLang="zh-CN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693736"/>
            <a:ext cx="8643998" cy="109219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APS </a:t>
            </a:r>
            <a:r>
              <a:rPr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美国物理学会</a:t>
            </a:r>
            <a:r>
              <a:rPr lang="en-US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American Physical Society</a:t>
            </a:r>
            <a:endParaRPr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34" y="1714488"/>
            <a:ext cx="4429156" cy="450059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365125" algn="just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sz="2000" dirty="0">
                <a:solidFill>
                  <a:srgbClr val="003366"/>
                </a:solidFill>
              </a:rPr>
              <a:t>成立于</a:t>
            </a:r>
            <a:r>
              <a:rPr lang="en-US" altLang="zh-CN" sz="2000" dirty="0">
                <a:solidFill>
                  <a:srgbClr val="003366"/>
                </a:solidFill>
              </a:rPr>
              <a:t>1899</a:t>
            </a:r>
            <a:r>
              <a:rPr sz="2000" dirty="0">
                <a:solidFill>
                  <a:srgbClr val="003366"/>
                </a:solidFill>
              </a:rPr>
              <a:t>年</a:t>
            </a:r>
            <a:r>
              <a:rPr lang="en-US" altLang="zh-CN" sz="2000" dirty="0">
                <a:solidFill>
                  <a:srgbClr val="003366"/>
                </a:solidFill>
              </a:rPr>
              <a:t>5</a:t>
            </a:r>
            <a:r>
              <a:rPr sz="2000" dirty="0">
                <a:solidFill>
                  <a:srgbClr val="003366"/>
                </a:solidFill>
              </a:rPr>
              <a:t>月，</a:t>
            </a:r>
            <a:r>
              <a:rPr sz="2000" dirty="0" smtClean="0">
                <a:solidFill>
                  <a:srgbClr val="003366"/>
                </a:solidFill>
              </a:rPr>
              <a:t>世界上最具声望的物理学专业学会之一</a:t>
            </a:r>
            <a:endParaRPr sz="2000" dirty="0">
              <a:solidFill>
                <a:srgbClr val="003366"/>
              </a:solidFill>
            </a:endParaRPr>
          </a:p>
          <a:p>
            <a:pPr marL="365125" indent="-365125" algn="just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3366"/>
                </a:solidFill>
              </a:rPr>
              <a:t>APS</a:t>
            </a:r>
            <a:r>
              <a:rPr sz="2000" dirty="0">
                <a:solidFill>
                  <a:srgbClr val="003366"/>
                </a:solidFill>
              </a:rPr>
              <a:t>出版的所有物理评论系列期刊分别是各专业领域最受尊重、被引用次数最多的科技期刊之一，</a:t>
            </a:r>
            <a:r>
              <a:rPr sz="2000" dirty="0" smtClean="0">
                <a:solidFill>
                  <a:srgbClr val="003366"/>
                </a:solidFill>
              </a:rPr>
              <a:t>在全球物理学界及相关学科领域的研究者中具有极高的声望</a:t>
            </a:r>
            <a:endParaRPr sz="2000" dirty="0">
              <a:solidFill>
                <a:srgbClr val="003366"/>
              </a:solidFill>
            </a:endParaRPr>
          </a:p>
          <a:p>
            <a:pPr marL="365125" indent="-365125" algn="just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3366"/>
                </a:solidFill>
              </a:rPr>
              <a:t>APS</a:t>
            </a:r>
            <a:r>
              <a:rPr sz="2000" dirty="0">
                <a:solidFill>
                  <a:srgbClr val="003366"/>
                </a:solidFill>
              </a:rPr>
              <a:t>提供全部回溯文献，数据最早回溯到</a:t>
            </a:r>
            <a:r>
              <a:rPr lang="en-US" altLang="zh-CN" sz="2000" dirty="0">
                <a:solidFill>
                  <a:srgbClr val="003366"/>
                </a:solidFill>
              </a:rPr>
              <a:t>1893</a:t>
            </a:r>
            <a:r>
              <a:rPr sz="2000" dirty="0">
                <a:solidFill>
                  <a:srgbClr val="003366"/>
                </a:solidFill>
              </a:rPr>
              <a:t>年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3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643182"/>
            <a:ext cx="3733352" cy="212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期刊品质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zh-CN" altLang="zh-CN" sz="1800" dirty="0"/>
              <a:t>综合物理收录的</a:t>
            </a:r>
            <a:r>
              <a:rPr lang="en-US" altLang="zh-CN" sz="1800" dirty="0"/>
              <a:t>79</a:t>
            </a:r>
            <a:r>
              <a:rPr lang="zh-CN" altLang="zh-CN" sz="1800" dirty="0"/>
              <a:t>种期刊中，</a:t>
            </a:r>
            <a:r>
              <a:rPr lang="en-US" altLang="zh-CN" sz="1800" dirty="0"/>
              <a:t>Review of Modern Physics</a:t>
            </a:r>
            <a:r>
              <a:rPr lang="zh-CN" altLang="zh-CN" sz="1800" dirty="0"/>
              <a:t>影响因子排第一，引用量排第二；</a:t>
            </a:r>
            <a:r>
              <a:rPr lang="en-US" altLang="zh-CN" sz="1800" dirty="0"/>
              <a:t>Physical Review Letters</a:t>
            </a:r>
            <a:r>
              <a:rPr lang="zh-CN" altLang="zh-CN" sz="1800" dirty="0"/>
              <a:t>引用量排名第一；</a:t>
            </a:r>
          </a:p>
          <a:p>
            <a:pPr lvl="0">
              <a:lnSpc>
                <a:spcPct val="150000"/>
              </a:lnSpc>
            </a:pPr>
            <a:r>
              <a:rPr lang="en-US" altLang="zh-CN" sz="1800" dirty="0"/>
              <a:t>Physical Review A</a:t>
            </a:r>
            <a:r>
              <a:rPr lang="zh-CN" altLang="zh-CN" sz="1800" dirty="0"/>
              <a:t>在光学收录的</a:t>
            </a:r>
            <a:r>
              <a:rPr lang="en-US" altLang="zh-CN" sz="1800" dirty="0"/>
              <a:t>90</a:t>
            </a:r>
            <a:r>
              <a:rPr lang="zh-CN" altLang="zh-CN" sz="1800" dirty="0"/>
              <a:t>种期刊中，引用量排名第一；在原子、分子、化学物理学收录的</a:t>
            </a:r>
            <a:r>
              <a:rPr lang="en-US" altLang="zh-CN" sz="1800" dirty="0"/>
              <a:t>35</a:t>
            </a:r>
            <a:r>
              <a:rPr lang="zh-CN" altLang="zh-CN" sz="1800" dirty="0"/>
              <a:t>种期刊中，引用量排名第二； </a:t>
            </a:r>
          </a:p>
          <a:p>
            <a:pPr lvl="0">
              <a:lnSpc>
                <a:spcPct val="150000"/>
              </a:lnSpc>
            </a:pPr>
            <a:r>
              <a:rPr lang="en-US" altLang="zh-CN" sz="1800" dirty="0"/>
              <a:t>Physical Review B</a:t>
            </a:r>
            <a:r>
              <a:rPr lang="zh-CN" altLang="zh-CN" sz="1800" dirty="0"/>
              <a:t>在凝聚态物理收录的</a:t>
            </a:r>
            <a:r>
              <a:rPr lang="en-US" altLang="zh-CN" sz="1800" dirty="0"/>
              <a:t>67</a:t>
            </a:r>
            <a:r>
              <a:rPr lang="zh-CN" altLang="zh-CN" sz="1800" dirty="0"/>
              <a:t>种期刊中，引用量排名第一；</a:t>
            </a:r>
          </a:p>
          <a:p>
            <a:pPr lvl="0">
              <a:lnSpc>
                <a:spcPct val="150000"/>
              </a:lnSpc>
            </a:pPr>
            <a:r>
              <a:rPr lang="en-US" altLang="zh-CN" sz="1800" dirty="0"/>
              <a:t>Physical Review C</a:t>
            </a:r>
            <a:r>
              <a:rPr lang="zh-CN" altLang="zh-CN" sz="1800" dirty="0"/>
              <a:t>在核物理收录的</a:t>
            </a:r>
            <a:r>
              <a:rPr lang="en-US" altLang="zh-CN" sz="1800" dirty="0" smtClean="0"/>
              <a:t>20</a:t>
            </a:r>
            <a:r>
              <a:rPr lang="zh-CN" altLang="zh-CN" sz="1800" dirty="0" smtClean="0"/>
              <a:t>种</a:t>
            </a:r>
            <a:r>
              <a:rPr lang="zh-CN" altLang="zh-CN" sz="1800" dirty="0"/>
              <a:t>期刊中，引用量排名第二；</a:t>
            </a:r>
          </a:p>
          <a:p>
            <a:pPr lvl="0">
              <a:lnSpc>
                <a:spcPct val="150000"/>
              </a:lnSpc>
            </a:pPr>
            <a:r>
              <a:rPr lang="en-US" altLang="zh-CN" sz="1800" dirty="0"/>
              <a:t>Physical Review D</a:t>
            </a:r>
            <a:r>
              <a:rPr lang="zh-CN" altLang="zh-CN" sz="1800" dirty="0"/>
              <a:t>在粒子和场物理学收录</a:t>
            </a:r>
            <a:r>
              <a:rPr lang="zh-CN" altLang="zh-CN" sz="1800" dirty="0" smtClean="0"/>
              <a:t>的</a:t>
            </a:r>
            <a:r>
              <a:rPr lang="en-US" altLang="zh-CN" sz="1800" dirty="0" smtClean="0"/>
              <a:t>29</a:t>
            </a:r>
            <a:r>
              <a:rPr lang="zh-CN" altLang="zh-CN" sz="1800" dirty="0" smtClean="0"/>
              <a:t>种</a:t>
            </a:r>
            <a:r>
              <a:rPr lang="zh-CN" altLang="zh-CN" sz="1800" dirty="0"/>
              <a:t>期刊中，引用量排名第一；在天文学与天体物理学收录的</a:t>
            </a:r>
            <a:r>
              <a:rPr lang="en-US" altLang="zh-CN" sz="1800" dirty="0" smtClean="0"/>
              <a:t>63</a:t>
            </a:r>
            <a:r>
              <a:rPr lang="zh-CN" altLang="zh-CN" sz="1800" dirty="0" smtClean="0"/>
              <a:t>种</a:t>
            </a:r>
            <a:r>
              <a:rPr lang="zh-CN" altLang="zh-CN" sz="1800" dirty="0"/>
              <a:t>期刊中，引用量排名第二；</a:t>
            </a:r>
          </a:p>
          <a:p>
            <a:pPr lvl="0">
              <a:lnSpc>
                <a:spcPct val="150000"/>
              </a:lnSpc>
            </a:pPr>
            <a:r>
              <a:rPr lang="en-US" altLang="zh-CN" sz="1800" dirty="0"/>
              <a:t>Physical Review E</a:t>
            </a:r>
            <a:r>
              <a:rPr lang="zh-CN" altLang="zh-CN" sz="1800" dirty="0"/>
              <a:t>在数学物理学收录的</a:t>
            </a:r>
            <a:r>
              <a:rPr lang="en-US" altLang="zh-CN" sz="1800" dirty="0" smtClean="0"/>
              <a:t>55</a:t>
            </a:r>
            <a:r>
              <a:rPr lang="zh-CN" altLang="zh-CN" sz="1800" dirty="0" smtClean="0"/>
              <a:t>种</a:t>
            </a:r>
            <a:r>
              <a:rPr lang="zh-CN" altLang="zh-CN" sz="1800" dirty="0"/>
              <a:t>期刊中引用量排名第一；在流体、等离子体物理收录的</a:t>
            </a:r>
            <a:r>
              <a:rPr lang="en-US" altLang="zh-CN" sz="1800" dirty="0" smtClean="0"/>
              <a:t>31</a:t>
            </a:r>
            <a:r>
              <a:rPr lang="zh-CN" altLang="zh-CN" sz="1800" dirty="0" smtClean="0"/>
              <a:t>种</a:t>
            </a:r>
            <a:r>
              <a:rPr lang="zh-CN" altLang="zh-CN" sz="1800" dirty="0"/>
              <a:t>期刊中，引用量排名第一。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APS</a:t>
            </a:r>
            <a:r>
              <a:rPr dirty="0" smtClean="0"/>
              <a:t>期刊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5</a:t>
            </a:fld>
            <a:endParaRPr 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450708"/>
              </p:ext>
            </p:extLst>
          </p:nvPr>
        </p:nvGraphicFramePr>
        <p:xfrm>
          <a:off x="455236" y="1340768"/>
          <a:ext cx="8391878" cy="4922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356"/>
                <a:gridCol w="2448272"/>
                <a:gridCol w="2016224"/>
                <a:gridCol w="1224136"/>
                <a:gridCol w="864096"/>
                <a:gridCol w="1394794"/>
              </a:tblGrid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No.</a:t>
                      </a:r>
                      <a:endParaRPr lang="en-US" sz="14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期刊名称</a:t>
                      </a:r>
                      <a:endParaRPr lang="zh-CN" altLang="en-US" sz="14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期刊名称</a:t>
                      </a:r>
                      <a:r>
                        <a:rPr lang="en-US" altLang="zh-CN" sz="1400" b="1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</a:t>
                      </a:r>
                      <a:r>
                        <a:rPr lang="zh-CN" altLang="en-US" sz="1400" b="1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中文</a:t>
                      </a:r>
                      <a:r>
                        <a:rPr lang="en-US" altLang="zh-CN" sz="1400" b="1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  <a:endParaRPr lang="zh-CN" altLang="en-US" sz="1400" b="1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起始卷期</a:t>
                      </a:r>
                      <a:endParaRPr lang="zh-CN" altLang="en-US" sz="14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出版频率</a:t>
                      </a:r>
                      <a:endParaRPr lang="zh-CN" altLang="en-US" sz="1400" b="1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Impact Factor 2016</a:t>
                      </a:r>
                    </a:p>
                  </a:txBody>
                  <a:tcPr marL="9525" marR="9525" marT="9525" marB="0" anchor="ctr"/>
                </a:tc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A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1970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2.925</a:t>
                      </a:r>
                      <a:endParaRPr lang="zh-CN" sz="1400" kern="10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B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1970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48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3.836</a:t>
                      </a:r>
                      <a:endParaRPr lang="zh-CN" sz="1400" kern="10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C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1970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3.82</a:t>
                      </a:r>
                      <a:endParaRPr lang="zh-CN" sz="1400" kern="10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D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1970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24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4.568</a:t>
                      </a:r>
                      <a:endParaRPr lang="zh-CN" sz="1400" kern="10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E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1993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2.366</a:t>
                      </a:r>
                      <a:endParaRPr lang="zh-CN" sz="1400" kern="10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Letters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物理评论快报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1958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52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8.462</a:t>
                      </a:r>
                    </a:p>
                  </a:txBody>
                  <a:tcPr marL="9525" marR="9525" marT="9525" marB="0" anchor="ctr"/>
                </a:tc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Review of Modern Physics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现代物理学评论</a:t>
                      </a:r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1929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36.917</a:t>
                      </a:r>
                    </a:p>
                  </a:txBody>
                  <a:tcPr marL="9525" marR="9525" marT="9525" marB="0" anchor="ctr"/>
                </a:tc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Online Archive (PROLA)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物理评论在线过刊（</a:t>
                      </a:r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PROLA</a:t>
                      </a:r>
                      <a:r>
                        <a:rPr lang="zh-CN" alt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</a:t>
                      </a:r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1893-2005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/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/</a:t>
                      </a:r>
                    </a:p>
                  </a:txBody>
                  <a:tcPr marL="9525" marR="9525" marT="9525" marB="0" anchor="ctr"/>
                </a:tc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Applied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应用物理评论</a:t>
                      </a:r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2014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4.808</a:t>
                      </a:r>
                    </a:p>
                  </a:txBody>
                  <a:tcPr marL="9525" marR="9525" marT="9525" marB="0" anchor="ctr"/>
                </a:tc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Fluids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流体物理评论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2016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/</a:t>
                      </a:r>
                    </a:p>
                  </a:txBody>
                  <a:tcPr marL="9525" marR="9525" marT="9525" marB="0" anchor="ctr"/>
                </a:tc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Materials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材料物理评论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/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3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APS</a:t>
            </a:r>
            <a:r>
              <a:rPr dirty="0" smtClean="0"/>
              <a:t>免费出版物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6</a:t>
            </a:fld>
            <a:endParaRPr 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5462"/>
              </p:ext>
            </p:extLst>
          </p:nvPr>
        </p:nvGraphicFramePr>
        <p:xfrm>
          <a:off x="428594" y="1628800"/>
          <a:ext cx="8391877" cy="432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221"/>
                <a:gridCol w="2477917"/>
                <a:gridCol w="1680262"/>
                <a:gridCol w="1208279"/>
                <a:gridCol w="943969"/>
                <a:gridCol w="1529229"/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No.</a:t>
                      </a:r>
                      <a:endParaRPr lang="en-US" sz="16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期刊名称</a:t>
                      </a:r>
                      <a:endParaRPr lang="zh-CN" altLang="en-US" sz="16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期刊名称</a:t>
                      </a:r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</a:t>
                      </a:r>
                      <a:r>
                        <a:rPr lang="zh-CN" altLang="en-US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中文</a:t>
                      </a:r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  <a:endParaRPr lang="zh-CN" altLang="en-US" sz="1600" b="1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起始卷期</a:t>
                      </a:r>
                      <a:endParaRPr lang="zh-CN" altLang="en-US" sz="16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出版频率</a:t>
                      </a:r>
                      <a:endParaRPr lang="zh-CN" altLang="en-US" sz="1600" b="1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Impact Factor </a:t>
                      </a:r>
                      <a:r>
                        <a:rPr lang="en-US" sz="160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2016</a:t>
                      </a:r>
                      <a:endParaRPr lang="en-US" sz="16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Physics</a:t>
                      </a:r>
                      <a:endParaRPr lang="en-US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</a:t>
                      </a:r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2008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52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/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Accelerators and Beams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物理评论</a:t>
                      </a:r>
                      <a:r>
                        <a:rPr lang="en-US" altLang="zh-CN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-</a:t>
                      </a:r>
                      <a:r>
                        <a:rPr lang="zh-CN" altLang="en-US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加速器和光束</a:t>
                      </a:r>
                      <a:r>
                        <a:rPr lang="en-US" altLang="zh-CN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1998</a:t>
                      </a:r>
                      <a:endParaRPr lang="en-US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1.444</a:t>
                      </a:r>
                      <a:endParaRPr lang="zh-CN" sz="1600" kern="10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Physics Education Research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物理评论</a:t>
                      </a:r>
                      <a:r>
                        <a:rPr lang="en-US" altLang="zh-CN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-</a:t>
                      </a:r>
                      <a:r>
                        <a:rPr lang="zh-CN" altLang="en-US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物理教育研究</a:t>
                      </a:r>
                      <a:r>
                        <a:rPr lang="en-US" altLang="zh-CN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2005</a:t>
                      </a:r>
                      <a:endParaRPr lang="en-US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endParaRPr lang="en-US" altLang="zh-CN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2.083</a:t>
                      </a:r>
                      <a:endParaRPr lang="zh-CN" sz="1600" kern="10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X</a:t>
                      </a:r>
                      <a:endParaRPr lang="en-US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X</a:t>
                      </a:r>
                      <a:r>
                        <a:rPr lang="zh-CN" altLang="en-US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2012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12.789</a:t>
                      </a:r>
                      <a:endParaRPr lang="zh-CN" sz="1600" kern="10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7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2100712" y="2040489"/>
            <a:ext cx="4194319" cy="888445"/>
            <a:chOff x="4247964" y="2057753"/>
            <a:chExt cx="4195327" cy="888157"/>
          </a:xfrm>
        </p:grpSpPr>
        <p:sp>
          <p:nvSpPr>
            <p:cNvPr id="7" name="TextBox 6"/>
            <p:cNvSpPr txBox="1"/>
            <p:nvPr/>
          </p:nvSpPr>
          <p:spPr>
            <a:xfrm>
              <a:off x="5003796" y="2057753"/>
              <a:ext cx="2305993" cy="4615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出版社介绍</a:t>
              </a:r>
            </a:p>
          </p:txBody>
        </p:sp>
        <p:sp>
          <p:nvSpPr>
            <p:cNvPr id="8" name="圆角矩形​​ 10"/>
            <p:cNvSpPr/>
            <p:nvPr/>
          </p:nvSpPr>
          <p:spPr>
            <a:xfrm>
              <a:off x="4247964" y="2133928"/>
              <a:ext cx="647856" cy="647490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16700">
                  <a:srgbClr val="00B0F0"/>
                </a:gs>
                <a:gs pos="100000">
                  <a:srgbClr val="0070C0"/>
                </a:gs>
              </a:gsLst>
              <a:lin ang="16200000" scaled="0"/>
              <a:tileRect/>
            </a:gradFill>
            <a:ln w="254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1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3323" y="2576698"/>
              <a:ext cx="3429968" cy="3692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学会、期刊及品质说明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2100713" y="3429000"/>
            <a:ext cx="4494081" cy="812247"/>
            <a:chOff x="4247964" y="2057753"/>
            <a:chExt cx="4494207" cy="811369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003661" y="2057753"/>
              <a:ext cx="2921074" cy="46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数据库使用说明</a:t>
              </a:r>
            </a:p>
          </p:txBody>
        </p:sp>
        <p:sp>
          <p:nvSpPr>
            <p:cNvPr id="12" name="圆角矩形​​ 18"/>
            <p:cNvSpPr/>
            <p:nvPr/>
          </p:nvSpPr>
          <p:spPr>
            <a:xfrm>
              <a:off x="4247964" y="2133871"/>
              <a:ext cx="647719" cy="6470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6700">
                  <a:srgbClr val="A7C46E"/>
                </a:gs>
                <a:gs pos="100000">
                  <a:schemeClr val="accent3">
                    <a:lumMod val="75000"/>
                  </a:schemeClr>
                </a:gs>
              </a:gsLst>
              <a:lin ang="16200000" scaled="0"/>
              <a:tileRect/>
            </a:gradFill>
            <a:ln w="25400" cap="flat" cmpd="sng" algn="ctr">
              <a:solidFill>
                <a:srgbClr val="A7C46E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2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13160" y="2500189"/>
              <a:ext cx="3729011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lvl="1"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主页简介、文献索引介绍</a:t>
              </a:r>
              <a:endPara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" name="组合 20"/>
          <p:cNvGrpSpPr>
            <a:grpSpLocks/>
          </p:cNvGrpSpPr>
          <p:nvPr/>
        </p:nvGrpSpPr>
        <p:grpSpPr bwMode="auto">
          <a:xfrm>
            <a:off x="2096300" y="4759895"/>
            <a:ext cx="4936510" cy="812245"/>
            <a:chOff x="4247964" y="2057753"/>
            <a:chExt cx="4936947" cy="811368"/>
          </a:xfrm>
        </p:grpSpPr>
        <p:sp>
          <p:nvSpPr>
            <p:cNvPr id="15" name="TextBox 14"/>
            <p:cNvSpPr txBox="1"/>
            <p:nvPr/>
          </p:nvSpPr>
          <p:spPr>
            <a:xfrm>
              <a:off x="5003681" y="2057753"/>
              <a:ext cx="1997840" cy="461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其它信息</a:t>
              </a:r>
              <a:endPara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圆角矩形​​ 22"/>
            <p:cNvSpPr/>
            <p:nvPr/>
          </p:nvSpPr>
          <p:spPr>
            <a:xfrm>
              <a:off x="4247964" y="2133871"/>
              <a:ext cx="647757" cy="647000"/>
            </a:xfrm>
            <a:prstGeom prst="roundRect">
              <a:avLst/>
            </a:prstGeom>
            <a:gradFill flip="none" rotWithShape="1">
              <a:gsLst>
                <a:gs pos="1000">
                  <a:schemeClr val="accent6">
                    <a:lumMod val="40000"/>
                    <a:lumOff val="60000"/>
                  </a:schemeClr>
                </a:gs>
                <a:gs pos="16700">
                  <a:srgbClr val="F8A662"/>
                </a:gs>
                <a:gs pos="100000">
                  <a:srgbClr val="EF720B"/>
                </a:gs>
              </a:gsLst>
              <a:lin ang="16200000" scaled="0"/>
              <a:tileRect/>
            </a:gradFill>
            <a:ln w="25400" cap="flat" cmpd="sng" algn="ctr">
              <a:solidFill>
                <a:srgbClr val="F8A764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3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3207" y="2500188"/>
              <a:ext cx="4171704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页面其它信息、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RSS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订阅服务介绍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8" name="直接连接符​​ 29"/>
          <p:cNvCxnSpPr>
            <a:cxnSpLocks noChangeShapeType="1"/>
          </p:cNvCxnSpPr>
          <p:nvPr/>
        </p:nvCxnSpPr>
        <p:spPr bwMode="auto">
          <a:xfrm flipH="1">
            <a:off x="644555" y="1506519"/>
            <a:ext cx="7988300" cy="0"/>
          </a:xfrm>
          <a:prstGeom prst="line">
            <a:avLst/>
          </a:prstGeom>
          <a:noFill/>
          <a:ln w="9525" algn="ctr">
            <a:solidFill>
              <a:srgbClr val="54C863"/>
            </a:solidFill>
            <a:round/>
            <a:headEnd/>
            <a:tailEnd/>
          </a:ln>
        </p:spPr>
      </p:cxnSp>
      <p:sp>
        <p:nvSpPr>
          <p:cNvPr id="19" name="标题 24"/>
          <p:cNvSpPr txBox="1">
            <a:spLocks/>
          </p:cNvSpPr>
          <p:nvPr/>
        </p:nvSpPr>
        <p:spPr bwMode="auto">
          <a:xfrm>
            <a:off x="357158" y="714356"/>
            <a:ext cx="8229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提纲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 rtl="0"/>
              <a:t>7</a:t>
            </a:fld>
            <a:endParaRPr lang="zh-CN" altLang="en-US" sz="1200" kern="120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iGroup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中国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·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长煦信息技术咨询（上海）有限公司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488"/>
            <a:ext cx="6847397" cy="4536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8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642918"/>
            <a:ext cx="8686800" cy="457200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数据库主页</a:t>
            </a:r>
            <a:r>
              <a:rPr lang="en-US" altLang="zh-CN" sz="2800" dirty="0" smtClean="0">
                <a:latin typeface="+mj-lt"/>
                <a:ea typeface="微软雅黑" pitchFamily="34" charset="-122"/>
                <a:cs typeface="+mj-cs"/>
              </a:rPr>
              <a:t>http://www.aps.org/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微软雅黑" pitchFamily="34" charset="-122"/>
              <a:cs typeface="+mj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572264" y="1714488"/>
            <a:ext cx="2286016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071670" y="2500306"/>
            <a:ext cx="6786610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214314" y="1643050"/>
            <a:ext cx="1571604" cy="2214578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38289"/>
              <a:gd name="adj6" fmla="val 13322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数据库出版物、会议新闻、会员、工作等内容介绍</a:t>
            </a:r>
          </a:p>
        </p:txBody>
      </p:sp>
      <p:sp>
        <p:nvSpPr>
          <p:cNvPr id="10" name="线形标注 2(无边框) 9"/>
          <p:cNvSpPr/>
          <p:nvPr/>
        </p:nvSpPr>
        <p:spPr>
          <a:xfrm>
            <a:off x="4071934" y="1357298"/>
            <a:ext cx="2000264" cy="928694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39930"/>
              <a:gd name="adj6" fmla="val 12515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数据库期刊链接，含免费期刊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Lycia\桌面\APS Physics期刊_副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225826"/>
            <a:ext cx="6948375" cy="3132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9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642918"/>
            <a:ext cx="8686800" cy="457200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期刊界面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微软雅黑" pitchFamily="34" charset="-122"/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sz="800" dirty="0" smtClean="0">
              <a:latin typeface="+mj-lt"/>
              <a:ea typeface="微软雅黑" pitchFamily="34" charset="-122"/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latin typeface="+mj-lt"/>
                <a:ea typeface="微软雅黑" pitchFamily="34" charset="-122"/>
                <a:cs typeface="+mj-cs"/>
              </a:rPr>
              <a:t>两种方式进入期刊界面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微软雅黑" pitchFamily="34" charset="-122"/>
              <a:cs typeface="+mj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643702" y="2225826"/>
            <a:ext cx="714380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000232" y="3368834"/>
            <a:ext cx="857288" cy="21431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285720" y="2082950"/>
            <a:ext cx="1571636" cy="1643074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72907"/>
              <a:gd name="adj6" fmla="val 141954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Publications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下拉菜单中选择“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Journals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”</a:t>
            </a:r>
          </a:p>
        </p:txBody>
      </p:sp>
      <p:sp>
        <p:nvSpPr>
          <p:cNvPr id="10" name="线形标注 2(无边框) 9"/>
          <p:cNvSpPr/>
          <p:nvPr/>
        </p:nvSpPr>
        <p:spPr>
          <a:xfrm>
            <a:off x="4500562" y="1225694"/>
            <a:ext cx="1571636" cy="928694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102288"/>
              <a:gd name="adj6" fmla="val 142605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点此进入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期刊界面</a:t>
            </a:r>
          </a:p>
        </p:txBody>
      </p:sp>
      <p:sp>
        <p:nvSpPr>
          <p:cNvPr id="11" name="右箭头 10"/>
          <p:cNvSpPr/>
          <p:nvPr/>
        </p:nvSpPr>
        <p:spPr>
          <a:xfrm>
            <a:off x="3000364" y="3440272"/>
            <a:ext cx="571504" cy="14287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071810"/>
            <a:ext cx="4739630" cy="318611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圆角矩形 12"/>
          <p:cNvSpPr/>
          <p:nvPr/>
        </p:nvSpPr>
        <p:spPr>
          <a:xfrm>
            <a:off x="4786314" y="4357694"/>
            <a:ext cx="857256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线形标注 2(无边框) 14"/>
          <p:cNvSpPr/>
          <p:nvPr/>
        </p:nvSpPr>
        <p:spPr>
          <a:xfrm>
            <a:off x="6357950" y="3857628"/>
            <a:ext cx="1643074" cy="78581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66803"/>
              <a:gd name="adj6" fmla="val -4543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点此进入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期刊界面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1880</TotalTime>
  <Words>1301</Words>
  <Application>Microsoft Office PowerPoint</Application>
  <PresentationFormat>全屏显示(4:3)</PresentationFormat>
  <Paragraphs>257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Microsoft YaHei UI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自定义设计方案</vt:lpstr>
      <vt:lpstr>1_Office 主题</vt:lpstr>
      <vt:lpstr>APS出版社 电子期刊</vt:lpstr>
      <vt:lpstr>PowerPoint 演示文稿</vt:lpstr>
      <vt:lpstr>APS 美国物理学会 American Physical Society</vt:lpstr>
      <vt:lpstr>期刊品质</vt:lpstr>
      <vt:lpstr>APS期刊</vt:lpstr>
      <vt:lpstr>APS免费出版物</vt:lpstr>
      <vt:lpstr>PowerPoint 演示文稿</vt:lpstr>
      <vt:lpstr>PowerPoint 演示文稿</vt:lpstr>
      <vt:lpstr>PowerPoint 演示文稿</vt:lpstr>
      <vt:lpstr>APS期刊界面</vt:lpstr>
      <vt:lpstr>APS期刊浏览</vt:lpstr>
      <vt:lpstr>APS期刊浏览</vt:lpstr>
      <vt:lpstr>APS期刊检索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Angela-Shi</dc:creator>
  <cp:lastModifiedBy>xiaolan zeng</cp:lastModifiedBy>
  <cp:revision>274</cp:revision>
  <dcterms:created xsi:type="dcterms:W3CDTF">2013-09-26T02:25:02Z</dcterms:created>
  <dcterms:modified xsi:type="dcterms:W3CDTF">2017-07-26T09:42:55Z</dcterms:modified>
</cp:coreProperties>
</file>